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  <p:sldMasterId id="2147483660" r:id="rId3"/>
  </p:sldMasterIdLst>
  <p:notesMasterIdLst>
    <p:notesMasterId r:id="rId22"/>
  </p:notesMasterIdLst>
  <p:sldIdLst>
    <p:sldId id="256" r:id="rId4"/>
    <p:sldId id="273" r:id="rId5"/>
    <p:sldId id="275" r:id="rId6"/>
    <p:sldId id="301" r:id="rId7"/>
    <p:sldId id="276" r:id="rId8"/>
    <p:sldId id="277" r:id="rId9"/>
    <p:sldId id="291" r:id="rId10"/>
    <p:sldId id="302" r:id="rId11"/>
    <p:sldId id="303" r:id="rId12"/>
    <p:sldId id="304" r:id="rId13"/>
    <p:sldId id="294" r:id="rId14"/>
    <p:sldId id="266" r:id="rId15"/>
    <p:sldId id="296" r:id="rId16"/>
    <p:sldId id="295" r:id="rId17"/>
    <p:sldId id="292" r:id="rId18"/>
    <p:sldId id="267" r:id="rId19"/>
    <p:sldId id="305" r:id="rId20"/>
    <p:sldId id="306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33" autoAdjust="0"/>
    <p:restoredTop sz="98684" autoAdjust="0"/>
  </p:normalViewPr>
  <p:slideViewPr>
    <p:cSldViewPr>
      <p:cViewPr varScale="1">
        <p:scale>
          <a:sx n="106" d="100"/>
          <a:sy n="106" d="100"/>
        </p:scale>
        <p:origin x="1272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2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Relationship Id="rId27" Type="http://schemas.microsoft.com/office/2015/10/relationships/revisionInfo" Target="revisionInfo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who\OtherProjects\RiskCommunication\ECNPreparation\OBI%20Materials\EpidCurveObi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/>
              <a:t>Epidemic curve</a:t>
            </a:r>
          </a:p>
        </c:rich>
      </c:tx>
      <c:layout>
        <c:manualLayout>
          <c:xMode val="edge"/>
          <c:yMode val="edge"/>
          <c:x val="0.34381139489194501"/>
          <c:y val="3.8363171355498722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9842829076620827"/>
          <c:y val="0.19181609631765545"/>
          <c:w val="0.63654223968565826"/>
          <c:h val="0.53452752173853324"/>
        </c:manualLayout>
      </c:layout>
      <c:barChart>
        <c:barDir val="col"/>
        <c:grouping val="clustered"/>
        <c:varyColors val="0"/>
        <c:ser>
          <c:idx val="0"/>
          <c:order val="0"/>
          <c:tx>
            <c:v>cases</c:v>
          </c:tx>
          <c:spPr>
            <a:gradFill rotWithShape="0">
              <a:gsLst>
                <a:gs pos="0">
                  <a:srgbClr val="339966"/>
                </a:gs>
                <a:gs pos="100000">
                  <a:srgbClr val="CCFFFF"/>
                </a:gs>
              </a:gsLst>
              <a:lin ang="5400000" scaled="1"/>
            </a:gra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numRef>
              <c:f>Sheet1!$C$3:$C$8</c:f>
              <c:numCache>
                <c:formatCode>h:mm</c:formatCode>
                <c:ptCount val="6"/>
                <c:pt idx="0">
                  <c:v>0.25</c:v>
                </c:pt>
                <c:pt idx="1">
                  <c:v>0.375</c:v>
                </c:pt>
                <c:pt idx="2">
                  <c:v>0.5</c:v>
                </c:pt>
                <c:pt idx="3">
                  <c:v>0.625</c:v>
                </c:pt>
                <c:pt idx="4">
                  <c:v>0.75</c:v>
                </c:pt>
                <c:pt idx="5">
                  <c:v>0.875</c:v>
                </c:pt>
              </c:numCache>
            </c:numRef>
          </c:cat>
          <c:val>
            <c:numRef>
              <c:f>Sheet1!$D$3:$D$8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1</c:v>
                </c:pt>
                <c:pt idx="3">
                  <c:v>2</c:v>
                </c:pt>
                <c:pt idx="4">
                  <c:v>1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404-4276-844F-86DEE7E010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105600512"/>
        <c:axId val="105602432"/>
      </c:barChart>
      <c:catAx>
        <c:axId val="10560051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time</a:t>
                </a:r>
              </a:p>
            </c:rich>
          </c:tx>
          <c:layout>
            <c:manualLayout>
              <c:xMode val="edge"/>
              <c:yMode val="edge"/>
              <c:x val="0.47151277013752457"/>
              <c:y val="0.8925841271119882"/>
            </c:manualLayout>
          </c:layout>
          <c:overlay val="0"/>
          <c:spPr>
            <a:noFill/>
            <a:ln w="25400">
              <a:noFill/>
            </a:ln>
          </c:spPr>
        </c:title>
        <c:numFmt formatCode="h:mm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2700000" vert="horz"/>
          <a:lstStyle/>
          <a:p>
            <a:pPr>
              <a:defRPr/>
            </a:pPr>
            <a:endParaRPr lang="en-US"/>
          </a:p>
        </c:txPr>
        <c:crossAx val="10560243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05602432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cases</a:t>
                </a:r>
              </a:p>
            </c:rich>
          </c:tx>
          <c:layout>
            <c:manualLayout>
              <c:xMode val="edge"/>
              <c:yMode val="edge"/>
              <c:x val="3.732809430255403E-2"/>
              <c:y val="0.38107450443374885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105600512"/>
        <c:crosses val="autoZero"/>
        <c:crossBetween val="between"/>
      </c:valAx>
      <c:spPr>
        <a:gradFill rotWithShape="0">
          <a:gsLst>
            <a:gs pos="0">
              <a:srgbClr val="993300"/>
            </a:gs>
            <a:gs pos="100000">
              <a:srgbClr val="FF8080"/>
            </a:gs>
          </a:gsLst>
          <a:lin ang="5400000" scaled="1"/>
        </a:gradFill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6561886051080551"/>
          <c:y val="0.21739163998362096"/>
          <c:w val="0.16306483300589392"/>
          <c:h val="7.4168797953964166E-2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</c:legend>
    <c:plotVisOnly val="1"/>
    <c:dispBlanksAs val="gap"/>
    <c:showDLblsOverMax val="0"/>
  </c:chart>
  <c:spPr>
    <a:solidFill>
      <a:schemeClr val="lt1"/>
    </a:solidFill>
    <a:ln w="25400" cap="flat" cmpd="sng" algn="ctr">
      <a:solidFill>
        <a:schemeClr val="accent1"/>
      </a:solidFill>
      <a:prstDash val="solid"/>
    </a:ln>
    <a:effectLst/>
  </c:spPr>
  <c:txPr>
    <a:bodyPr/>
    <a:lstStyle/>
    <a:p>
      <a:pPr>
        <a:defRPr sz="1400"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CC00AD-DF10-4274-B1D2-D8A13204AE53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02E7B5-AE4D-44B8-A409-3082DB2D44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4279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 will ask volunteers who has been to outbreak investigation</a:t>
            </a:r>
            <a:r>
              <a:rPr lang="en-GB" baseline="0" dirty="0"/>
              <a:t> as </a:t>
            </a:r>
            <a:r>
              <a:rPr lang="en-GB" baseline="0" dirty="0" err="1"/>
              <a:t>comms</a:t>
            </a:r>
            <a:r>
              <a:rPr lang="en-GB" baseline="0" dirty="0"/>
              <a:t> person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02E7B5-AE4D-44B8-A409-3082DB2D44D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68763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A96BA57-82F4-465F-9609-43A09E10613C}" type="slidenum">
              <a:rPr lang="en-US" smtClean="0"/>
              <a:pPr eaLnBrk="1" hangingPunct="1"/>
              <a:t>8</a:t>
            </a:fld>
            <a:endParaRPr lang="en-US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GB"/>
              <a:t>Slide </a:t>
            </a:r>
            <a:fld id="{90CB9BE9-A54D-48D9-8DEA-64A0C6312AF0}" type="slidenum">
              <a:rPr lang="en-GB" smtClean="0"/>
              <a:pPr eaLnBrk="1" hangingPunct="1"/>
              <a:t>8</a:t>
            </a:fld>
            <a:r>
              <a:rPr lang="en-GB"/>
              <a:t>	</a:t>
            </a:r>
            <a:r>
              <a:rPr lang="en-GB" b="1"/>
              <a:t>The legend</a:t>
            </a:r>
            <a:endParaRPr lang="en-GB"/>
          </a:p>
          <a:p>
            <a:pPr eaLnBrk="1" hangingPunct="1"/>
            <a:endParaRPr lang="en-GB"/>
          </a:p>
          <a:p>
            <a:pPr eaLnBrk="1" hangingPunct="1"/>
            <a:r>
              <a:rPr lang="en-US"/>
              <a:t>The sum of each column and each row is seen outside the two-by-two table, whereby:</a:t>
            </a:r>
          </a:p>
          <a:p>
            <a:pPr eaLnBrk="1" hangingPunct="1"/>
            <a:r>
              <a:rPr lang="en-US"/>
              <a:t>a + b = total number who were exposed</a:t>
            </a:r>
          </a:p>
          <a:p>
            <a:pPr eaLnBrk="1" hangingPunct="1"/>
            <a:r>
              <a:rPr lang="en-US"/>
              <a:t>c + d = total number who were not exposed</a:t>
            </a:r>
          </a:p>
          <a:p>
            <a:pPr eaLnBrk="1" hangingPunct="1"/>
            <a:r>
              <a:rPr lang="en-US"/>
              <a:t>a + c = total number of cases/ill</a:t>
            </a:r>
          </a:p>
          <a:p>
            <a:pPr eaLnBrk="1" hangingPunct="1"/>
            <a:r>
              <a:rPr lang="en-US"/>
              <a:t>b + d = total number of not ill</a:t>
            </a:r>
          </a:p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312AAB8-5F4A-440D-A4EF-8E3999C0640F}" type="slidenum">
              <a:rPr lang="en-US" smtClean="0"/>
              <a:pPr eaLnBrk="1" hangingPunct="1"/>
              <a:t>9</a:t>
            </a:fld>
            <a:endParaRPr lang="en-US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GB" dirty="0"/>
              <a:t>Slide </a:t>
            </a:r>
            <a:fld id="{1712E4B9-8357-49BD-AE48-9C3C9CE6AEB4}" type="slidenum">
              <a:rPr lang="en-GB" smtClean="0"/>
              <a:pPr eaLnBrk="1" hangingPunct="1"/>
              <a:t>9</a:t>
            </a:fld>
            <a:r>
              <a:rPr lang="en-GB" dirty="0"/>
              <a:t>	</a:t>
            </a:r>
            <a:r>
              <a:rPr lang="en-GB" b="1" dirty="0"/>
              <a:t>Attack rate defined</a:t>
            </a:r>
            <a:endParaRPr lang="en-GB" dirty="0"/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Attack rate is a type of incidence rate which expresses the occurrence of a disease among a particular population at risk observed for a limited period of time, often due to a very specific exposure (</a:t>
            </a:r>
            <a:r>
              <a:rPr lang="en-US" dirty="0" err="1"/>
              <a:t>Hennekens</a:t>
            </a:r>
            <a:r>
              <a:rPr lang="en-US" dirty="0"/>
              <a:t>, C., et al, Epidemiology in Medicine). Attack rate is often used in outbreaks/ epidemics and in limited population.</a:t>
            </a:r>
          </a:p>
          <a:p>
            <a:pPr eaLnBrk="1" hangingPunct="1"/>
            <a:endParaRPr lang="en-US" dirty="0"/>
          </a:p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312AAB8-5F4A-440D-A4EF-8E3999C0640F}" type="slidenum">
              <a:rPr lang="en-US" smtClean="0"/>
              <a:pPr eaLnBrk="1" hangingPunct="1"/>
              <a:t>10</a:t>
            </a:fld>
            <a:endParaRPr lang="en-US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GB" dirty="0"/>
              <a:t>Slide </a:t>
            </a:r>
            <a:fld id="{1712E4B9-8357-49BD-AE48-9C3C9CE6AEB4}" type="slidenum">
              <a:rPr lang="en-GB" smtClean="0"/>
              <a:pPr eaLnBrk="1" hangingPunct="1"/>
              <a:t>10</a:t>
            </a:fld>
            <a:r>
              <a:rPr lang="en-GB" dirty="0"/>
              <a:t>	</a:t>
            </a:r>
            <a:r>
              <a:rPr lang="en-GB" b="1" dirty="0"/>
              <a:t>Relative Risk</a:t>
            </a:r>
            <a:endParaRPr lang="en-GB" dirty="0"/>
          </a:p>
          <a:p>
            <a:pPr eaLnBrk="1" hangingPunct="1"/>
            <a:endParaRPr lang="en-US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Relative risk in this exercise is equated</a:t>
            </a:r>
            <a:r>
              <a:rPr lang="en-US" baseline="0" dirty="0"/>
              <a:t> to those who </a:t>
            </a:r>
            <a:r>
              <a:rPr lang="en-US" sz="1200" dirty="0">
                <a:latin typeface="Arial Rounded MT Bold" pitchFamily="34" charset="0"/>
              </a:rPr>
              <a:t>ate and got sick over those</a:t>
            </a:r>
            <a:r>
              <a:rPr lang="en-US" sz="1200" baseline="0" dirty="0">
                <a:latin typeface="Arial Rounded MT Bold" pitchFamily="34" charset="0"/>
              </a:rPr>
              <a:t> </a:t>
            </a:r>
            <a:r>
              <a:rPr lang="en-US" sz="1200" dirty="0">
                <a:latin typeface="Arial Rounded MT Bold" pitchFamily="34" charset="0"/>
              </a:rPr>
              <a:t>who did not eat but get sick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latin typeface="Arial Rounded MT Bold" pitchFamily="34" charset="0"/>
            </a:endParaRPr>
          </a:p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>
            <a:extLst>
              <a:ext uri="{FF2B5EF4-FFF2-40B4-BE49-F238E27FC236}">
                <a16:creationId xmlns:a16="http://schemas.microsoft.com/office/drawing/2014/main" id="{88773300-240C-4BFB-8830-3C4A8EB1E970}"/>
              </a:ext>
            </a:extLst>
          </p:cNvPr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0" y="0"/>
            <a:ext cx="0" cy="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fr-FR" altLang="en-US"/>
              <a:t>36</a:t>
            </a:r>
          </a:p>
        </p:txBody>
      </p:sp>
      <p:sp>
        <p:nvSpPr>
          <p:cNvPr id="103427" name="Rectangle 2">
            <a:extLst>
              <a:ext uri="{FF2B5EF4-FFF2-40B4-BE49-F238E27FC236}">
                <a16:creationId xmlns:a16="http://schemas.microsoft.com/office/drawing/2014/main" id="{CF51F3B1-0F0D-4B17-8600-BA833F96AE1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85850" y="869950"/>
            <a:ext cx="4625975" cy="3470275"/>
          </a:xfrm>
          <a:ln/>
        </p:spPr>
      </p:sp>
      <p:sp>
        <p:nvSpPr>
          <p:cNvPr id="103428" name="Rectangle 3">
            <a:extLst>
              <a:ext uri="{FF2B5EF4-FFF2-40B4-BE49-F238E27FC236}">
                <a16:creationId xmlns:a16="http://schemas.microsoft.com/office/drawing/2014/main" id="{2010605D-3847-48A4-91E5-2788AAC3CE3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8538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3DBC3-0B75-45EA-B6B4-6638AB05E2B2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8B400-4E0F-42FB-8641-CABE36E265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7506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3DBC3-0B75-45EA-B6B4-6638AB05E2B2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8B400-4E0F-42FB-8641-CABE36E265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820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3DBC3-0B75-45EA-B6B4-6638AB05E2B2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8B400-4E0F-42FB-8641-CABE36E265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14643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grpSp>
        <p:nvGrpSpPr>
          <p:cNvPr id="5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6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7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6176850"/>
            <a:ext cx="4267200" cy="3048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1DA84D-6B13-4DF3-B65B-F09B8BB8C7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6490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D6A613BE-47C0-4900-BDD3-FBF4F0FA46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8663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A710C3AC-2753-431F-B300-29CC644D809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4125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89212E-7EEF-474E-BAD5-E690FB6C06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4862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Rapid Response Teams Training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DD2E3D-E5A4-4523-9208-FA5290DDA11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931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9426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9BC9DD-E369-4672-B478-B546514F65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0740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1718731-5FE6-492D-BD72-52B453B01C9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096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3DBC3-0B75-45EA-B6B4-6638AB05E2B2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8B400-4E0F-42FB-8641-CABE36E265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690866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5ABD8E-E64D-4F34-8682-13533209394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1355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A7E39D-06B1-4D79-9212-016EF01553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8651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22C279-9B2E-4222-BA3D-98325B57B1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5121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9A1650-9120-4C96-BED5-F20E40E936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7547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3DBC3-0B75-45EA-B6B4-6638AB05E2B2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8B400-4E0F-42FB-8641-CABE36E265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1309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3DBC3-0B75-45EA-B6B4-6638AB05E2B2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8B400-4E0F-42FB-8641-CABE36E265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8441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3DBC3-0B75-45EA-B6B4-6638AB05E2B2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8B400-4E0F-42FB-8641-CABE36E265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3930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3DBC3-0B75-45EA-B6B4-6638AB05E2B2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8B400-4E0F-42FB-8641-CABE36E265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5621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3DBC3-0B75-45EA-B6B4-6638AB05E2B2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8B400-4E0F-42FB-8641-CABE36E265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8809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3DBC3-0B75-45EA-B6B4-6638AB05E2B2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8B400-4E0F-42FB-8641-CABE36E265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5576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3DBC3-0B75-45EA-B6B4-6638AB05E2B2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8B400-4E0F-42FB-8641-CABE36E265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819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A3DBC3-0B75-45EA-B6B4-6638AB05E2B2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08B400-4E0F-42FB-8641-CABE36E265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5464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/>
              <a:t>Rapid Response Teams Training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64479D6-E1AD-4E5B-A4F8-2E59461ED89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>
                <a:solidFill>
                  <a:srgbClr val="FFFFFF"/>
                </a:solidFill>
                <a:ea typeface="Calibri"/>
              </a:rPr>
              <a:t>Rapid Response Teams Training</a:t>
            </a:r>
            <a:endParaRPr lang="fr-FR" sz="1400" dirty="0">
              <a:solidFill>
                <a:srgbClr val="FFFFFF"/>
              </a:solidFill>
              <a:ea typeface="Calibri"/>
            </a:endParaRPr>
          </a:p>
        </p:txBody>
      </p:sp>
      <p:sp>
        <p:nvSpPr>
          <p:cNvPr id="1031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0384FD-CC80-4B09-A768-218B646411B4}" type="slidenum">
              <a:rPr lang="en-US" sz="1600">
                <a:solidFill>
                  <a:schemeClr val="bg1"/>
                </a:solidFill>
              </a:rPr>
              <a:pPr eaLnBrk="1" hangingPunct="1"/>
              <a:t>‹#›</a:t>
            </a:fld>
            <a:endParaRPr lang="en-US" sz="1600">
              <a:solidFill>
                <a:schemeClr val="bg1"/>
              </a:solidFill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 userDrawn="1"/>
        </p:nvSpPr>
        <p:spPr bwMode="auto">
          <a:xfrm>
            <a:off x="2057400" y="6478588"/>
            <a:ext cx="2008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FR" sz="1200">
                <a:solidFill>
                  <a:schemeClr val="bg1"/>
                </a:solidFill>
                <a:latin typeface="Arial Narrow" pitchFamily="34" charset="0"/>
              </a:rPr>
              <a:t>Rapid Response Teams Training</a:t>
            </a:r>
            <a:endParaRPr lang="en-GB" sz="120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0072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ihrhrt@who.int" TargetMode="External"/><Relationship Id="rId2" Type="http://schemas.openxmlformats.org/officeDocument/2006/relationships/hyperlink" Target="https://extranet.who.int/hslp" TargetMode="Externa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3933056"/>
            <a:ext cx="8856984" cy="2088232"/>
          </a:xfrm>
        </p:spPr>
        <p:txBody>
          <a:bodyPr>
            <a:noAutofit/>
          </a:bodyPr>
          <a:lstStyle/>
          <a:p>
            <a:pPr algn="l"/>
            <a:r>
              <a:rPr lang="en-GB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B4.1 Le </a:t>
            </a:r>
            <a:r>
              <a:rPr lang="en-GB" sz="3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jeu</a:t>
            </a:r>
            <a:r>
              <a:rPr lang="en-GB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sz="3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cartes</a:t>
            </a:r>
            <a:r>
              <a:rPr lang="en-GB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d’Obi:une</a:t>
            </a:r>
            <a:r>
              <a:rPr lang="en-GB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façon</a:t>
            </a:r>
            <a:r>
              <a:rPr lang="en-GB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ludique</a:t>
            </a:r>
            <a:r>
              <a:rPr lang="en-GB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sz="3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conduire</a:t>
            </a:r>
            <a:r>
              <a:rPr lang="en-GB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une</a:t>
            </a:r>
            <a:r>
              <a:rPr lang="en-GB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investigation </a:t>
            </a:r>
            <a:r>
              <a:rPr lang="en-GB" sz="3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épidémiologique</a:t>
            </a:r>
            <a:br>
              <a:rPr lang="en-GB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Durée</a:t>
            </a:r>
            <a:r>
              <a:rPr lang="en-GB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60 minutes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alt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Formation des </a:t>
            </a:r>
          </a:p>
          <a:p>
            <a:pPr algn="r"/>
            <a:r>
              <a:rPr lang="en-US" altLang="en-US" sz="3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Équipes</a:t>
            </a:r>
            <a:r>
              <a:rPr lang="en-US" altLang="en-US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d’Intervention</a:t>
            </a:r>
            <a:r>
              <a:rPr lang="en-US" altLang="en-US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Rapide</a:t>
            </a:r>
            <a:endParaRPr lang="en-US" altLang="en-US" sz="32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D21519F-7F6F-4D4D-8AE2-CDC73BB93F89}"/>
              </a:ext>
            </a:extLst>
          </p:cNvPr>
          <p:cNvSpPr txBox="1"/>
          <p:nvPr/>
        </p:nvSpPr>
        <p:spPr>
          <a:xfrm>
            <a:off x="35496" y="6453336"/>
            <a:ext cx="22859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002060"/>
                </a:solidFill>
              </a:rPr>
              <a:t>Mise à jour: septembre 2016</a:t>
            </a:r>
            <a:endParaRPr lang="en-US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0426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Reminder (3) Measure of Association Relative Risk</a:t>
            </a:r>
          </a:p>
        </p:txBody>
      </p:sp>
      <p:sp>
        <p:nvSpPr>
          <p:cNvPr id="10244" name="Line 7"/>
          <p:cNvSpPr>
            <a:spLocks noChangeShapeType="1"/>
          </p:cNvSpPr>
          <p:nvPr/>
        </p:nvSpPr>
        <p:spPr bwMode="auto">
          <a:xfrm flipV="1">
            <a:off x="4035176" y="2024881"/>
            <a:ext cx="4713287" cy="1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366464" y="1735163"/>
            <a:ext cx="42672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800" b="1" dirty="0">
                <a:latin typeface="Arial Rounded MT Bold" pitchFamily="34" charset="0"/>
              </a:rPr>
              <a:t>Relative Risk (RR) =</a:t>
            </a:r>
            <a:r>
              <a:rPr lang="en-US" dirty="0"/>
              <a:t> </a:t>
            </a:r>
            <a:r>
              <a:rPr lang="en-US" sz="3200" dirty="0"/>
              <a:t> </a:t>
            </a: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4035178" y="2089175"/>
            <a:ext cx="4337384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en-US" sz="2400" dirty="0">
              <a:latin typeface="Arial Rounded MT Bold" pitchFamily="34" charset="0"/>
            </a:endParaRPr>
          </a:p>
        </p:txBody>
      </p:sp>
      <p:sp>
        <p:nvSpPr>
          <p:cNvPr id="10247" name="Rectangle 8"/>
          <p:cNvSpPr>
            <a:spLocks noChangeArrowheads="1"/>
          </p:cNvSpPr>
          <p:nvPr/>
        </p:nvSpPr>
        <p:spPr bwMode="auto">
          <a:xfrm>
            <a:off x="4024064" y="1556792"/>
            <a:ext cx="4724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dirty="0">
                <a:latin typeface="Arial Rounded MT Bold" pitchFamily="34" charset="0"/>
              </a:rPr>
              <a:t>Risk in individuals exposed to a factor</a:t>
            </a:r>
          </a:p>
        </p:txBody>
      </p:sp>
      <p:sp>
        <p:nvSpPr>
          <p:cNvPr id="10" name="Text Box 20"/>
          <p:cNvSpPr txBox="1">
            <a:spLocks noChangeArrowheads="1"/>
          </p:cNvSpPr>
          <p:nvPr/>
        </p:nvSpPr>
        <p:spPr bwMode="auto">
          <a:xfrm>
            <a:off x="0" y="5249416"/>
            <a:ext cx="9144000" cy="366713"/>
          </a:xfrm>
          <a:prstGeom prst="rect">
            <a:avLst/>
          </a:prstGeom>
          <a:solidFill>
            <a:schemeClr val="accent1">
              <a:alpha val="52156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Relative Risk = the risk in the exposed group divided by the risk in the unexposed group</a:t>
            </a:r>
          </a:p>
        </p:txBody>
      </p:sp>
      <p:sp>
        <p:nvSpPr>
          <p:cNvPr id="11" name="Text Box 73"/>
          <p:cNvSpPr txBox="1">
            <a:spLocks noChangeArrowheads="1"/>
          </p:cNvSpPr>
          <p:nvPr/>
        </p:nvSpPr>
        <p:spPr bwMode="auto">
          <a:xfrm>
            <a:off x="381000" y="3573016"/>
            <a:ext cx="3657600" cy="1192213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dirty="0"/>
              <a:t>RR = 1 no association</a:t>
            </a:r>
          </a:p>
          <a:p>
            <a:pPr eaLnBrk="1" hangingPunct="1">
              <a:spcBef>
                <a:spcPct val="50000"/>
              </a:spcBef>
            </a:pPr>
            <a:r>
              <a:rPr lang="en-US" dirty="0"/>
              <a:t>RR &gt; 1 there is association</a:t>
            </a:r>
          </a:p>
          <a:p>
            <a:pPr eaLnBrk="1" hangingPunct="1">
              <a:spcBef>
                <a:spcPct val="50000"/>
              </a:spcBef>
            </a:pPr>
            <a:r>
              <a:rPr lang="en-US" dirty="0"/>
              <a:t>RR &lt; 1 some way protective</a:t>
            </a:r>
          </a:p>
        </p:txBody>
      </p:sp>
      <p:grpSp>
        <p:nvGrpSpPr>
          <p:cNvPr id="12" name="Group 54"/>
          <p:cNvGrpSpPr>
            <a:grpSpLocks/>
          </p:cNvGrpSpPr>
          <p:nvPr/>
        </p:nvGrpSpPr>
        <p:grpSpPr bwMode="auto">
          <a:xfrm>
            <a:off x="611560" y="2596679"/>
            <a:ext cx="5359400" cy="917575"/>
            <a:chOff x="192" y="1824"/>
            <a:chExt cx="3376" cy="578"/>
          </a:xfrm>
        </p:grpSpPr>
        <p:sp>
          <p:nvSpPr>
            <p:cNvPr id="13" name="Text Box 19"/>
            <p:cNvSpPr txBox="1">
              <a:spLocks noChangeArrowheads="1"/>
            </p:cNvSpPr>
            <p:nvPr/>
          </p:nvSpPr>
          <p:spPr bwMode="auto">
            <a:xfrm>
              <a:off x="192" y="1920"/>
              <a:ext cx="268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3200" dirty="0"/>
                <a:t>Relative Risk (RR)  =</a:t>
              </a:r>
            </a:p>
          </p:txBody>
        </p:sp>
        <p:grpSp>
          <p:nvGrpSpPr>
            <p:cNvPr id="14" name="Group 52"/>
            <p:cNvGrpSpPr>
              <a:grpSpLocks/>
            </p:cNvGrpSpPr>
            <p:nvPr/>
          </p:nvGrpSpPr>
          <p:grpSpPr bwMode="auto">
            <a:xfrm>
              <a:off x="2732" y="1824"/>
              <a:ext cx="836" cy="578"/>
              <a:chOff x="2732" y="1824"/>
              <a:chExt cx="836" cy="578"/>
            </a:xfrm>
          </p:grpSpPr>
          <p:sp>
            <p:nvSpPr>
              <p:cNvPr id="15" name="Rectangle 25"/>
              <p:cNvSpPr>
                <a:spLocks noChangeArrowheads="1"/>
              </p:cNvSpPr>
              <p:nvPr/>
            </p:nvSpPr>
            <p:spPr bwMode="auto">
              <a:xfrm>
                <a:off x="2787" y="2114"/>
                <a:ext cx="761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400" dirty="0"/>
                  <a:t>c/(c +d)</a:t>
                </a:r>
              </a:p>
            </p:txBody>
          </p:sp>
          <p:sp>
            <p:nvSpPr>
              <p:cNvPr id="16" name="Line 26"/>
              <p:cNvSpPr>
                <a:spLocks noChangeShapeType="1"/>
              </p:cNvSpPr>
              <p:nvPr/>
            </p:nvSpPr>
            <p:spPr bwMode="auto">
              <a:xfrm>
                <a:off x="2880" y="2092"/>
                <a:ext cx="66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7" name="Rectangle 27"/>
              <p:cNvSpPr>
                <a:spLocks noChangeArrowheads="1"/>
              </p:cNvSpPr>
              <p:nvPr/>
            </p:nvSpPr>
            <p:spPr bwMode="auto">
              <a:xfrm>
                <a:off x="2732" y="1824"/>
                <a:ext cx="836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2400" dirty="0"/>
                  <a:t>a/(a + b)</a:t>
                </a:r>
              </a:p>
            </p:txBody>
          </p:sp>
        </p:grpSp>
      </p:grpSp>
      <p:sp>
        <p:nvSpPr>
          <p:cNvPr id="18" name="Text Box 19"/>
          <p:cNvSpPr txBox="1">
            <a:spLocks noChangeArrowheads="1"/>
          </p:cNvSpPr>
          <p:nvPr/>
        </p:nvSpPr>
        <p:spPr bwMode="auto">
          <a:xfrm>
            <a:off x="6038007" y="2708920"/>
            <a:ext cx="57266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dirty="0"/>
              <a:t>=</a:t>
            </a:r>
          </a:p>
        </p:txBody>
      </p:sp>
      <p:sp>
        <p:nvSpPr>
          <p:cNvPr id="19" name="Rectangle 25"/>
          <p:cNvSpPr>
            <a:spLocks noChangeArrowheads="1"/>
          </p:cNvSpPr>
          <p:nvPr/>
        </p:nvSpPr>
        <p:spPr bwMode="auto">
          <a:xfrm>
            <a:off x="6588224" y="3068960"/>
            <a:ext cx="213564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/>
              <a:t>AR not exposed</a:t>
            </a:r>
          </a:p>
        </p:txBody>
      </p:sp>
      <p:sp>
        <p:nvSpPr>
          <p:cNvPr id="20" name="Line 26"/>
          <p:cNvSpPr>
            <a:spLocks noChangeShapeType="1"/>
          </p:cNvSpPr>
          <p:nvPr/>
        </p:nvSpPr>
        <p:spPr bwMode="auto">
          <a:xfrm>
            <a:off x="6610672" y="3022104"/>
            <a:ext cx="1946907" cy="16694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" name="Rectangle 27"/>
          <p:cNvSpPr>
            <a:spLocks noChangeArrowheads="1"/>
          </p:cNvSpPr>
          <p:nvPr/>
        </p:nvSpPr>
        <p:spPr bwMode="auto">
          <a:xfrm>
            <a:off x="6732240" y="2564904"/>
            <a:ext cx="164032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dirty="0"/>
              <a:t>AR exposed</a:t>
            </a:r>
          </a:p>
        </p:txBody>
      </p: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3995936" y="2051556"/>
            <a:ext cx="496855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dirty="0">
                <a:latin typeface="Arial Rounded MT Bold" pitchFamily="34" charset="0"/>
              </a:rPr>
              <a:t>Risk in individuals NOT exposed to a factor</a:t>
            </a:r>
          </a:p>
        </p:txBody>
      </p:sp>
    </p:spTree>
    <p:extLst>
      <p:ext uri="{BB962C8B-B14F-4D97-AF65-F5344CB8AC3E}">
        <p14:creationId xmlns:p14="http://schemas.microsoft.com/office/powerpoint/2010/main" val="16616946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Debriefing (1) Line-listing</a:t>
            </a:r>
            <a:endParaRPr lang="en-GB" sz="3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97" t="37833" r="40690" b="19921"/>
          <a:stretch/>
        </p:blipFill>
        <p:spPr bwMode="auto">
          <a:xfrm>
            <a:off x="863588" y="1086473"/>
            <a:ext cx="7416824" cy="5006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94575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Debriefing (2a) </a:t>
            </a:r>
            <a:br>
              <a:rPr lang="en-US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b="1" dirty="0">
                <a:solidFill>
                  <a:srgbClr val="002060"/>
                </a:solidFill>
              </a:rPr>
              <a:t>Food-specific attack rate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0" t="43507" r="40000" b="41044"/>
          <a:stretch/>
        </p:blipFill>
        <p:spPr bwMode="auto">
          <a:xfrm>
            <a:off x="97218" y="2348880"/>
            <a:ext cx="8949564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58923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Debriefing (2b, 2c) </a:t>
            </a:r>
            <a:br>
              <a:rPr lang="en-US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36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4221088"/>
            <a:ext cx="36086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Sex-specific</a:t>
            </a:r>
            <a:r>
              <a:rPr lang="fr-FR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attack</a:t>
            </a:r>
            <a:r>
              <a:rPr lang="fr-FR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rate</a:t>
            </a:r>
            <a:endParaRPr lang="en-GB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1484784"/>
            <a:ext cx="36423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Age-</a:t>
            </a:r>
            <a:r>
              <a:rPr lang="fr-FR" sz="24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specific</a:t>
            </a:r>
            <a:r>
              <a:rPr lang="fr-FR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attack</a:t>
            </a:r>
            <a:r>
              <a:rPr lang="fr-FR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rate</a:t>
            </a:r>
            <a:endParaRPr lang="en-GB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0" t="48867" r="40000" b="36473"/>
          <a:stretch/>
        </p:blipFill>
        <p:spPr bwMode="auto">
          <a:xfrm>
            <a:off x="13816" y="1988840"/>
            <a:ext cx="9116368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48" t="40463" r="39926" b="50552"/>
          <a:stretch/>
        </p:blipFill>
        <p:spPr bwMode="auto">
          <a:xfrm>
            <a:off x="69726" y="4682753"/>
            <a:ext cx="9004548" cy="1266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79851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Debriefing (</a:t>
            </a:r>
            <a:r>
              <a:rPr lang="en-US" sz="3600" b="1" dirty="0">
                <a:solidFill>
                  <a:srgbClr val="002060"/>
                </a:solidFill>
              </a:rPr>
              <a:t>3</a:t>
            </a:r>
            <a:r>
              <a:rPr lang="en-US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b)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30832" y="1600200"/>
            <a:ext cx="880566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>
                <a:solidFill>
                  <a:srgbClr val="002060"/>
                </a:solidFill>
              </a:rPr>
              <a:t>Food</a:t>
            </a:r>
            <a:r>
              <a:rPr lang="en-US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-specific attack rates (AR), relative risks (RR) and percent of cases exposed for selected food items during the main meal.</a:t>
            </a:r>
          </a:p>
          <a:p>
            <a:pPr marL="0" indent="0">
              <a:buNone/>
            </a:pPr>
            <a:endParaRPr lang="en-GB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0" t="46818" r="40098" b="37261"/>
          <a:stretch/>
        </p:blipFill>
        <p:spPr bwMode="auto">
          <a:xfrm>
            <a:off x="143508" y="3068960"/>
            <a:ext cx="8856984" cy="220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9648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Debriefing (4) Epidemic curve</a:t>
            </a:r>
            <a:endParaRPr lang="en-GB" sz="3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112854082"/>
              </p:ext>
            </p:extLst>
          </p:nvPr>
        </p:nvGraphicFramePr>
        <p:xfrm>
          <a:off x="241176" y="1797442"/>
          <a:ext cx="3466728" cy="35037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04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29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66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668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77281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Case 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Illness</a:t>
                      </a:r>
                      <a:r>
                        <a:rPr lang="en-GB" baseline="0" dirty="0"/>
                        <a:t> Onset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Time </a:t>
                      </a:r>
                      <a:r>
                        <a:rPr lang="en-GB" dirty="0" err="1"/>
                        <a:t>dist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No.</a:t>
                      </a:r>
                      <a:r>
                        <a:rPr lang="en-GB" baseline="0" dirty="0"/>
                        <a:t> of cases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7281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effectLst/>
                          <a:latin typeface="+mj-lt"/>
                        </a:rPr>
                        <a:t>06:00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effectLst/>
                          <a:latin typeface="+mj-lt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7281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+mj-lt"/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effectLst/>
                          <a:latin typeface="+mj-lt"/>
                        </a:rPr>
                        <a:t>09:45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effectLst/>
                          <a:latin typeface="+mj-lt"/>
                        </a:rPr>
                        <a:t>09:00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effectLst/>
                          <a:latin typeface="+mj-lt"/>
                        </a:rPr>
                        <a:t>1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7281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+mj-lt"/>
                        </a:rPr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effectLst/>
                          <a:latin typeface="+mj-lt"/>
                        </a:rPr>
                        <a:t>14:50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effectLst/>
                          <a:latin typeface="+mj-lt"/>
                        </a:rPr>
                        <a:t>12:00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effectLst/>
                          <a:latin typeface="+mj-lt"/>
                        </a:rPr>
                        <a:t>1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7281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+mj-lt"/>
                        </a:rPr>
                        <a:t>12, 15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effectLst/>
                          <a:latin typeface="+mj-lt"/>
                        </a:rPr>
                        <a:t>15:10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effectLst/>
                          <a:latin typeface="+mj-lt"/>
                        </a:rPr>
                        <a:t>15:00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effectLst/>
                          <a:latin typeface="+mj-lt"/>
                        </a:rPr>
                        <a:t>2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7281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+mj-lt"/>
                        </a:rPr>
                        <a:t>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effectLst/>
                          <a:latin typeface="+mj-lt"/>
                        </a:rPr>
                        <a:t>16:00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effectLst/>
                          <a:latin typeface="+mj-lt"/>
                        </a:rPr>
                        <a:t>18:00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effectLst/>
                          <a:latin typeface="+mj-lt"/>
                        </a:rPr>
                        <a:t>1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7281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effectLst/>
                          <a:latin typeface="+mj-lt"/>
                        </a:rPr>
                        <a:t>19:00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effectLst/>
                          <a:latin typeface="+mj-lt"/>
                        </a:rPr>
                        <a:t>21:00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effectLst/>
                          <a:latin typeface="+mj-lt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613937"/>
              </p:ext>
            </p:extLst>
          </p:nvPr>
        </p:nvGraphicFramePr>
        <p:xfrm>
          <a:off x="4067944" y="1628800"/>
          <a:ext cx="4896544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761961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4294967295"/>
          </p:nvPr>
        </p:nvSpPr>
        <p:spPr>
          <a:xfrm>
            <a:off x="611560" y="1524000"/>
            <a:ext cx="7993062" cy="4065588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>
                <a:solidFill>
                  <a:srgbClr val="002060"/>
                </a:solidFill>
              </a:rPr>
              <a:t>Two-by-two table – expresses relationship between exposure and health event </a:t>
            </a:r>
          </a:p>
          <a:p>
            <a:r>
              <a:rPr lang="en-US" dirty="0">
                <a:solidFill>
                  <a:srgbClr val="002060"/>
                </a:solidFill>
              </a:rPr>
              <a:t>Attack rate close to 1 might give us an idea on the possible cause of the disease </a:t>
            </a:r>
          </a:p>
          <a:p>
            <a:r>
              <a:rPr lang="en-US" dirty="0">
                <a:solidFill>
                  <a:srgbClr val="002060"/>
                </a:solidFill>
              </a:rPr>
              <a:t>RR = 1 no association; RR &gt; 1 there is association; RR &lt; 1 some way protective.</a:t>
            </a:r>
          </a:p>
        </p:txBody>
      </p:sp>
    </p:spTree>
    <p:extLst>
      <p:ext uri="{BB962C8B-B14F-4D97-AF65-F5344CB8AC3E}">
        <p14:creationId xmlns:p14="http://schemas.microsoft.com/office/powerpoint/2010/main" val="858552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Title 1">
            <a:extLst>
              <a:ext uri="{FF2B5EF4-FFF2-40B4-BE49-F238E27FC236}">
                <a16:creationId xmlns:a16="http://schemas.microsoft.com/office/drawing/2014/main" id="{F5260726-2A4B-4BD0-B457-823C33C0A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en-US" sz="3600" b="1">
                <a:solidFill>
                  <a:srgbClr val="002060"/>
                </a:solidFill>
              </a:rPr>
              <a:t>Clause de non-responsabilité</a:t>
            </a:r>
          </a:p>
        </p:txBody>
      </p:sp>
      <p:sp>
        <p:nvSpPr>
          <p:cNvPr id="101379" name="Content Placeholder 2">
            <a:extLst>
              <a:ext uri="{FF2B5EF4-FFF2-40B4-BE49-F238E27FC236}">
                <a16:creationId xmlns:a16="http://schemas.microsoft.com/office/drawing/2014/main" id="{92096D0F-4967-49F5-B8D5-BAAD3E8D27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4313"/>
            <a:ext cx="8229600" cy="4525962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 sz="1500" b="1"/>
              <a:t>WHO Health Security Learning Platform - </a:t>
            </a:r>
            <a:r>
              <a:rPr lang="en-US" altLang="en-US" sz="1400" b="1"/>
              <a:t>Training Materials</a:t>
            </a:r>
            <a:endParaRPr lang="en-US" altLang="en-US" sz="1500" b="1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 b="1"/>
              <a:t>Plateforme d’Apprentissage de l'OMS sur la Sécurité Sanitaire - Matériel de formation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Ces matériels de formation de l'OMS sont © Organisation mondiale de la Santé (OMS) 2018. Tous droits réservés.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Votre utilisation de ces matériels est soumise aux conditions d’utilisation de la "Plate-forme d'Apprentissage de la Sécurité Sanitaire de l’OMS, Matériel de Formation", que vous avez acceptés lors du téléchargement et qui sont disponibles sur la Plateforme d'Apprentissage de la Sécurité Sanitaire: </a:t>
            </a:r>
            <a:r>
              <a:rPr lang="en-US" altLang="en-US" sz="1500" u="sng">
                <a:hlinkClick r:id="rId2"/>
              </a:rPr>
              <a:t>https://extranet.who.int/hslp</a:t>
            </a:r>
            <a:endParaRPr lang="en-US" altLang="en-US" sz="1500" u="sng"/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Si vous adaptez, modifiez, traduisez ou révisez de toute autre manière le contenu de ces documents, vous n'impliquerez pas que l'OMS soit affiliée à de telles modifications et n'utiliserez pas le nom ou l'emblème de l'OMS dans ces documents modifiés.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En outre, nous vous invitons à informer l'OMS de toute modification de ces documents que vous utilisez publiquement, à des fins d'archivage et de développement continu, en envoyant un courrier électronique à l'adresse suivante: </a:t>
            </a:r>
            <a:r>
              <a:rPr lang="fr-FR" altLang="en-US" sz="1500">
                <a:hlinkClick r:id="rId3"/>
              </a:rPr>
              <a:t>ihrhrt@who.int</a:t>
            </a:r>
            <a:r>
              <a:rPr lang="fr-FR" altLang="en-US" sz="1500"/>
              <a:t> </a:t>
            </a:r>
            <a:endParaRPr lang="en-US" altLang="en-US" sz="1500"/>
          </a:p>
        </p:txBody>
      </p:sp>
    </p:spTree>
    <p:extLst>
      <p:ext uri="{BB962C8B-B14F-4D97-AF65-F5344CB8AC3E}">
        <p14:creationId xmlns:p14="http://schemas.microsoft.com/office/powerpoint/2010/main" val="4943664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5">
            <a:extLst>
              <a:ext uri="{FF2B5EF4-FFF2-40B4-BE49-F238E27FC236}">
                <a16:creationId xmlns:a16="http://schemas.microsoft.com/office/drawing/2014/main" id="{52945637-89CD-496D-8D0E-C39E3E3D4F41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0" y="2889250"/>
            <a:ext cx="9144000" cy="1081088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fr-FR" altLang="en-US" sz="6000" b="1" i="1">
                <a:solidFill>
                  <a:srgbClr val="002060"/>
                </a:solidFill>
              </a:rPr>
              <a:t>Merci !</a:t>
            </a:r>
          </a:p>
        </p:txBody>
      </p:sp>
    </p:spTree>
    <p:extLst>
      <p:ext uri="{BB962C8B-B14F-4D97-AF65-F5344CB8AC3E}">
        <p14:creationId xmlns:p14="http://schemas.microsoft.com/office/powerpoint/2010/main" val="23383786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err="1">
                <a:solidFill>
                  <a:srgbClr val="002060"/>
                </a:solidFill>
              </a:rPr>
              <a:t>O</a:t>
            </a:r>
            <a:r>
              <a:rPr lang="en-GB" sz="36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bjectifs</a:t>
            </a:r>
            <a:r>
              <a:rPr lang="en-GB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d’apprentissage</a:t>
            </a:r>
            <a:endParaRPr lang="en-GB" sz="3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23317"/>
            <a:ext cx="8229600" cy="4525963"/>
          </a:xfrm>
        </p:spPr>
        <p:txBody>
          <a:bodyPr/>
          <a:lstStyle/>
          <a:p>
            <a:pPr marL="0" lvl="0" indent="0">
              <a:buNone/>
            </a:pPr>
            <a:r>
              <a:rPr lang="fr-FR" sz="2800" dirty="0">
                <a:solidFill>
                  <a:srgbClr val="002060"/>
                </a:solidFill>
              </a:rPr>
              <a:t>A la fin de cette sessions vous devriez être en mesure de:</a:t>
            </a:r>
          </a:p>
          <a:p>
            <a:pPr lvl="0"/>
            <a:r>
              <a:rPr lang="fr-FR" sz="2800" dirty="0">
                <a:solidFill>
                  <a:srgbClr val="002060"/>
                </a:solidFill>
              </a:rPr>
              <a:t>Collecter et analyser des données dans le contexte d’une investigation épidémiologique </a:t>
            </a:r>
          </a:p>
          <a:p>
            <a:pPr lvl="0"/>
            <a:r>
              <a:rPr lang="fr-FR" sz="2800" dirty="0">
                <a:solidFill>
                  <a:srgbClr val="002060"/>
                </a:solidFill>
              </a:rPr>
              <a:t>Calculer le taux d’attaque et la mesure d’association.</a:t>
            </a:r>
          </a:p>
          <a:p>
            <a:pPr marL="0" lvl="1" indent="0">
              <a:buNone/>
            </a:pP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3901282"/>
            <a:ext cx="2808312" cy="2133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310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3600" b="1" dirty="0">
                <a:solidFill>
                  <a:srgbClr val="002060"/>
                </a:solidFill>
                <a:ea typeface="+mn-ea"/>
              </a:rPr>
              <a:t>Le </a:t>
            </a:r>
            <a:r>
              <a:rPr lang="en-US" sz="3600" b="1" dirty="0" err="1">
                <a:solidFill>
                  <a:srgbClr val="002060"/>
                </a:solidFill>
                <a:ea typeface="+mn-ea"/>
              </a:rPr>
              <a:t>jeu</a:t>
            </a:r>
            <a:r>
              <a:rPr lang="en-US" sz="3600" b="1" dirty="0">
                <a:solidFill>
                  <a:srgbClr val="002060"/>
                </a:solidFill>
                <a:ea typeface="+mn-ea"/>
              </a:rPr>
              <a:t> de </a:t>
            </a:r>
            <a:r>
              <a:rPr lang="en-US" sz="3600" b="1" dirty="0" err="1">
                <a:solidFill>
                  <a:srgbClr val="002060"/>
                </a:solidFill>
                <a:ea typeface="+mn-ea"/>
              </a:rPr>
              <a:t>cartes</a:t>
            </a:r>
            <a:r>
              <a:rPr lang="en-US" sz="3600" b="1" dirty="0">
                <a:solidFill>
                  <a:srgbClr val="002060"/>
                </a:solidFill>
                <a:ea typeface="+mn-ea"/>
              </a:rPr>
              <a:t> </a:t>
            </a:r>
            <a:r>
              <a:rPr lang="en-US" sz="3600" b="1" dirty="0" err="1">
                <a:solidFill>
                  <a:srgbClr val="002060"/>
                </a:solidFill>
                <a:ea typeface="+mn-ea"/>
              </a:rPr>
              <a:t>d’</a:t>
            </a:r>
            <a:r>
              <a:rPr lang="en-US" sz="3600" b="1" dirty="0" err="1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Obi</a:t>
            </a:r>
            <a:endParaRPr lang="en-US" sz="3600" b="1" dirty="0">
              <a:solidFill>
                <a:srgbClr val="00206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267" name="Content Placeholder 2"/>
          <p:cNvSpPr>
            <a:spLocks noGrp="1"/>
          </p:cNvSpPr>
          <p:nvPr>
            <p:ph idx="4294967295"/>
          </p:nvPr>
        </p:nvSpPr>
        <p:spPr>
          <a:xfrm>
            <a:off x="446856" y="1647825"/>
            <a:ext cx="8229600" cy="4229100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Les participants </a:t>
            </a:r>
            <a:r>
              <a:rPr lang="en-US" dirty="0" err="1">
                <a:solidFill>
                  <a:srgbClr val="002060"/>
                </a:solidFill>
              </a:rPr>
              <a:t>travailleront</a:t>
            </a:r>
            <a:r>
              <a:rPr lang="en-US" dirty="0">
                <a:solidFill>
                  <a:srgbClr val="002060"/>
                </a:solidFill>
              </a:rPr>
              <a:t> en </a:t>
            </a:r>
            <a:r>
              <a:rPr lang="en-US" dirty="0" err="1">
                <a:solidFill>
                  <a:srgbClr val="002060"/>
                </a:solidFill>
              </a:rPr>
              <a:t>groupes</a:t>
            </a:r>
            <a:endParaRPr lang="en-US" dirty="0">
              <a:solidFill>
                <a:srgbClr val="002060"/>
              </a:solidFill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Les </a:t>
            </a:r>
            <a:r>
              <a:rPr lang="en-US" dirty="0" err="1">
                <a:solidFill>
                  <a:srgbClr val="002060"/>
                </a:solidFill>
              </a:rPr>
              <a:t>groupes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recevront</a:t>
            </a:r>
            <a:r>
              <a:rPr lang="en-US" dirty="0">
                <a:solidFill>
                  <a:srgbClr val="002060"/>
                </a:solidFill>
              </a:rPr>
              <a:t> un </a:t>
            </a:r>
            <a:r>
              <a:rPr lang="en-US" dirty="0" err="1">
                <a:solidFill>
                  <a:srgbClr val="002060"/>
                </a:solidFill>
              </a:rPr>
              <a:t>scénario</a:t>
            </a:r>
            <a:r>
              <a:rPr lang="en-US" dirty="0">
                <a:solidFill>
                  <a:srgbClr val="002060"/>
                </a:solidFill>
              </a:rPr>
              <a:t>, </a:t>
            </a:r>
            <a:r>
              <a:rPr lang="en-US" dirty="0" err="1">
                <a:solidFill>
                  <a:srgbClr val="002060"/>
                </a:solidFill>
              </a:rPr>
              <a:t>une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série</a:t>
            </a:r>
            <a:r>
              <a:rPr lang="en-US" dirty="0">
                <a:solidFill>
                  <a:srgbClr val="002060"/>
                </a:solidFill>
              </a:rPr>
              <a:t> de </a:t>
            </a:r>
            <a:r>
              <a:rPr lang="en-US" dirty="0" err="1">
                <a:solidFill>
                  <a:srgbClr val="002060"/>
                </a:solidFill>
              </a:rPr>
              <a:t>formulaires</a:t>
            </a:r>
            <a:r>
              <a:rPr lang="en-US" dirty="0">
                <a:solidFill>
                  <a:srgbClr val="002060"/>
                </a:solidFill>
              </a:rPr>
              <a:t> à </a:t>
            </a:r>
            <a:r>
              <a:rPr lang="en-US" dirty="0" err="1">
                <a:solidFill>
                  <a:srgbClr val="002060"/>
                </a:solidFill>
              </a:rPr>
              <a:t>remplir</a:t>
            </a:r>
            <a:r>
              <a:rPr lang="en-US" dirty="0">
                <a:solidFill>
                  <a:srgbClr val="002060"/>
                </a:solidFill>
              </a:rPr>
              <a:t> et un </a:t>
            </a:r>
            <a:r>
              <a:rPr lang="en-US" dirty="0" err="1">
                <a:solidFill>
                  <a:srgbClr val="002060"/>
                </a:solidFill>
              </a:rPr>
              <a:t>jeu</a:t>
            </a:r>
            <a:r>
              <a:rPr lang="en-US" dirty="0">
                <a:solidFill>
                  <a:srgbClr val="002060"/>
                </a:solidFill>
              </a:rPr>
              <a:t> de </a:t>
            </a:r>
            <a:r>
              <a:rPr lang="en-US" dirty="0" err="1">
                <a:solidFill>
                  <a:srgbClr val="002060"/>
                </a:solidFill>
              </a:rPr>
              <a:t>cartes</a:t>
            </a:r>
            <a:r>
              <a:rPr lang="en-US" dirty="0">
                <a:solidFill>
                  <a:srgbClr val="002060"/>
                </a:solidFill>
              </a:rPr>
              <a:t> 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Les </a:t>
            </a:r>
            <a:r>
              <a:rPr lang="en-US" dirty="0" err="1">
                <a:solidFill>
                  <a:srgbClr val="002060"/>
                </a:solidFill>
              </a:rPr>
              <a:t>groupes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vont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conduire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une</a:t>
            </a:r>
            <a:r>
              <a:rPr lang="en-US" dirty="0">
                <a:solidFill>
                  <a:srgbClr val="002060"/>
                </a:solidFill>
              </a:rPr>
              <a:t> investigation </a:t>
            </a:r>
            <a:r>
              <a:rPr lang="en-US" dirty="0" err="1">
                <a:solidFill>
                  <a:srgbClr val="002060"/>
                </a:solidFill>
              </a:rPr>
              <a:t>épidémiologique</a:t>
            </a:r>
            <a:r>
              <a:rPr lang="en-US" dirty="0">
                <a:solidFill>
                  <a:srgbClr val="002060"/>
                </a:solidFill>
              </a:rPr>
              <a:t> 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Les </a:t>
            </a:r>
            <a:r>
              <a:rPr lang="en-US" dirty="0" err="1">
                <a:solidFill>
                  <a:srgbClr val="002060"/>
                </a:solidFill>
              </a:rPr>
              <a:t>groupes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présenteront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leurs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résultats</a:t>
            </a:r>
            <a:r>
              <a:rPr lang="en-US" dirty="0">
                <a:solidFill>
                  <a:srgbClr val="002060"/>
                </a:solidFill>
              </a:rPr>
              <a:t>  en </a:t>
            </a:r>
            <a:r>
              <a:rPr lang="en-US" dirty="0" err="1">
                <a:solidFill>
                  <a:srgbClr val="002060"/>
                </a:solidFill>
              </a:rPr>
              <a:t>plénière</a:t>
            </a:r>
            <a:r>
              <a:rPr lang="en-US" dirty="0">
                <a:solidFill>
                  <a:srgbClr val="00206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91561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3600" b="1" dirty="0" err="1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Scénario</a:t>
            </a:r>
            <a:endParaRPr lang="en-US" sz="3600" b="1" dirty="0">
              <a:solidFill>
                <a:srgbClr val="00206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267" name="Content Placeholder 2"/>
          <p:cNvSpPr>
            <a:spLocks noGrp="1"/>
          </p:cNvSpPr>
          <p:nvPr>
            <p:ph idx="4294967295"/>
          </p:nvPr>
        </p:nvSpPr>
        <p:spPr>
          <a:xfrm>
            <a:off x="446856" y="1647825"/>
            <a:ext cx="8229600" cy="42291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fr-FR" sz="2800" i="1" dirty="0">
                <a:solidFill>
                  <a:srgbClr val="002060"/>
                </a:solidFill>
              </a:rPr>
              <a:t>Un groupe de quinze personnes s’est réuni pour célébrer le Nouvel An autour d’un dîner à Carmona. Il y avait profusion de plats sur la table: bananes Plantin, foufou, sauce graines, poisson, salade, etc. </a:t>
            </a:r>
          </a:p>
          <a:p>
            <a:pPr marL="0" indent="0" eaLnBrk="1" hangingPunct="1">
              <a:buNone/>
            </a:pPr>
            <a:endParaRPr lang="fr-FR" sz="2800" i="1" dirty="0">
              <a:solidFill>
                <a:srgbClr val="002060"/>
              </a:solidFill>
            </a:endParaRPr>
          </a:p>
          <a:p>
            <a:pPr marL="0" indent="0" eaLnBrk="1" hangingPunct="1">
              <a:buNone/>
            </a:pPr>
            <a:r>
              <a:rPr lang="fr-FR" sz="2800" i="1" dirty="0">
                <a:solidFill>
                  <a:srgbClr val="002060"/>
                </a:solidFill>
              </a:rPr>
              <a:t>24 heures plus tard, cinq des invités à ce dîner sont tombés malades de gastroentérite…</a:t>
            </a:r>
            <a:endParaRPr lang="fr-FR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85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GB" sz="36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Légende</a:t>
            </a:r>
            <a:r>
              <a:rPr lang="en-GB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des </a:t>
            </a:r>
            <a:r>
              <a:rPr lang="en-GB" sz="36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cartes</a:t>
            </a:r>
            <a:r>
              <a:rPr lang="en-GB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b="1" dirty="0">
                <a:solidFill>
                  <a:srgbClr val="002060"/>
                </a:solidFill>
              </a:rPr>
              <a:t>– Carte-</a:t>
            </a:r>
            <a:r>
              <a:rPr lang="en-GB" sz="3600" b="1" dirty="0" err="1">
                <a:solidFill>
                  <a:srgbClr val="002060"/>
                </a:solidFill>
              </a:rPr>
              <a:t>personnage</a:t>
            </a:r>
            <a:endParaRPr lang="en-GB" sz="3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3" t="47012" r="54384" b="19217"/>
          <a:stretch/>
        </p:blipFill>
        <p:spPr bwMode="auto">
          <a:xfrm>
            <a:off x="525045" y="1361515"/>
            <a:ext cx="8223419" cy="4587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13651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GB" sz="3600" b="1" dirty="0" err="1">
                <a:solidFill>
                  <a:srgbClr val="002060"/>
                </a:solidFill>
              </a:rPr>
              <a:t>Légende</a:t>
            </a:r>
            <a:r>
              <a:rPr lang="en-GB" sz="3600" b="1" dirty="0">
                <a:solidFill>
                  <a:srgbClr val="002060"/>
                </a:solidFill>
              </a:rPr>
              <a:t> des </a:t>
            </a:r>
            <a:r>
              <a:rPr lang="en-GB" sz="3600" b="1" dirty="0" err="1">
                <a:solidFill>
                  <a:srgbClr val="002060"/>
                </a:solidFill>
              </a:rPr>
              <a:t>cartes</a:t>
            </a:r>
            <a:r>
              <a:rPr lang="en-GB" sz="3600" b="1" dirty="0">
                <a:solidFill>
                  <a:srgbClr val="002060"/>
                </a:solidFill>
              </a:rPr>
              <a:t> – Carte-aliment</a:t>
            </a:r>
            <a:endParaRPr lang="en-GB" sz="3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78" t="42876" r="54385" b="26542"/>
          <a:stretch/>
        </p:blipFill>
        <p:spPr bwMode="auto">
          <a:xfrm>
            <a:off x="179512" y="1482138"/>
            <a:ext cx="8409041" cy="4281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57347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Instructions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46856" y="1600200"/>
            <a:ext cx="8229600" cy="4525963"/>
          </a:xfrm>
        </p:spPr>
        <p:txBody>
          <a:bodyPr>
            <a:normAutofit lnSpcReduction="10000"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rgbClr val="002060"/>
                </a:solidFill>
              </a:rPr>
              <a:t>Afin d’investiguer l’épidémie vous devez déterminer les éléments suivants:</a:t>
            </a:r>
          </a:p>
          <a:p>
            <a:pPr marL="742950" lvl="2" indent="-342900">
              <a:buFont typeface="Courier New" panose="02070309020205020404" pitchFamily="49" charset="0"/>
              <a:buChar char="o"/>
            </a:pPr>
            <a:r>
              <a:rPr lang="fr-FR" sz="2200" dirty="0">
                <a:solidFill>
                  <a:srgbClr val="002060"/>
                </a:solidFill>
              </a:rPr>
              <a:t>Liste des cas</a:t>
            </a:r>
          </a:p>
          <a:p>
            <a:pPr marL="742950" lvl="2" indent="-342900">
              <a:buFont typeface="Courier New" panose="02070309020205020404" pitchFamily="49" charset="0"/>
              <a:buChar char="o"/>
            </a:pPr>
            <a:r>
              <a:rPr lang="fr-FR" sz="2200" dirty="0">
                <a:solidFill>
                  <a:srgbClr val="002060"/>
                </a:solidFill>
              </a:rPr>
              <a:t>Taux d’attaque par aliment consommé</a:t>
            </a:r>
          </a:p>
          <a:p>
            <a:pPr marL="742950" lvl="2" indent="-342900">
              <a:buFont typeface="Courier New" panose="02070309020205020404" pitchFamily="49" charset="0"/>
              <a:buChar char="o"/>
            </a:pPr>
            <a:r>
              <a:rPr lang="fr-FR" sz="2200" dirty="0">
                <a:solidFill>
                  <a:srgbClr val="002060"/>
                </a:solidFill>
              </a:rPr>
              <a:t>Taux d’attaque par âge et par sexe</a:t>
            </a:r>
          </a:p>
          <a:p>
            <a:pPr marL="742950" lvl="2" indent="-342900">
              <a:buFont typeface="Courier New" panose="02070309020205020404" pitchFamily="49" charset="0"/>
              <a:buChar char="o"/>
            </a:pPr>
            <a:r>
              <a:rPr lang="fr-FR" sz="2200" dirty="0">
                <a:solidFill>
                  <a:srgbClr val="002060"/>
                </a:solidFill>
              </a:rPr>
              <a:t>Risques relatifs et pourcentage de cas exposés</a:t>
            </a:r>
          </a:p>
          <a:p>
            <a:pPr marL="400050" lvl="2" indent="0">
              <a:buNone/>
            </a:pPr>
            <a:endParaRPr lang="fr-FR" sz="2200" dirty="0">
              <a:solidFill>
                <a:srgbClr val="002060"/>
              </a:solidFill>
            </a:endParaRPr>
          </a:p>
          <a:p>
            <a:pPr marL="400050" lvl="2" indent="0">
              <a:buNone/>
            </a:pPr>
            <a:r>
              <a:rPr lang="fr-FR" sz="2200" dirty="0">
                <a:solidFill>
                  <a:srgbClr val="002060"/>
                </a:solidFill>
              </a:rPr>
              <a:t>Vous devez créer une courbe épidémiologique pour cet évènement. </a:t>
            </a:r>
            <a:endParaRPr lang="fr-FR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fr-FR" sz="2800" dirty="0">
                <a:solidFill>
                  <a:srgbClr val="002060"/>
                </a:solidFill>
              </a:rPr>
              <a:t>Note: Si besoin, des formulaires sont à votre disposition pour vous aider dans ces tâches.</a:t>
            </a:r>
            <a:endParaRPr lang="fr-FR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4217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36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495800" y="1992313"/>
            <a:ext cx="4648200" cy="457200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en-US" sz="2400" dirty="0">
                <a:latin typeface="Arial Rounded MT Bold" pitchFamily="34" charset="0"/>
              </a:rPr>
              <a:t>Total number exposed</a:t>
            </a:r>
          </a:p>
        </p:txBody>
      </p:sp>
      <p:grpSp>
        <p:nvGrpSpPr>
          <p:cNvPr id="9220" name="Group 17"/>
          <p:cNvGrpSpPr>
            <a:grpSpLocks/>
          </p:cNvGrpSpPr>
          <p:nvPr/>
        </p:nvGrpSpPr>
        <p:grpSpPr bwMode="auto">
          <a:xfrm>
            <a:off x="228600" y="1459632"/>
            <a:ext cx="2819400" cy="2057400"/>
            <a:chOff x="144" y="816"/>
            <a:chExt cx="1776" cy="1296"/>
          </a:xfrm>
        </p:grpSpPr>
        <p:sp>
          <p:nvSpPr>
            <p:cNvPr id="9231" name="Rectangle 4"/>
            <p:cNvSpPr>
              <a:spLocks noChangeArrowheads="1"/>
            </p:cNvSpPr>
            <p:nvPr/>
          </p:nvSpPr>
          <p:spPr bwMode="auto">
            <a:xfrm>
              <a:off x="1008" y="1104"/>
              <a:ext cx="384" cy="500"/>
            </a:xfrm>
            <a:prstGeom prst="rect">
              <a:avLst/>
            </a:prstGeom>
            <a:solidFill>
              <a:schemeClr val="accent1">
                <a:alpha val="36862"/>
              </a:schemeClr>
            </a:solidFill>
            <a:ln w="2857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sz="2000"/>
                <a:t>a</a:t>
              </a:r>
            </a:p>
          </p:txBody>
        </p:sp>
        <p:sp>
          <p:nvSpPr>
            <p:cNvPr id="9232" name="Rectangle 5"/>
            <p:cNvSpPr>
              <a:spLocks noChangeArrowheads="1"/>
            </p:cNvSpPr>
            <p:nvPr/>
          </p:nvSpPr>
          <p:spPr bwMode="auto">
            <a:xfrm>
              <a:off x="1392" y="1104"/>
              <a:ext cx="384" cy="500"/>
            </a:xfrm>
            <a:prstGeom prst="rect">
              <a:avLst/>
            </a:prstGeom>
            <a:solidFill>
              <a:schemeClr val="accent1">
                <a:alpha val="36862"/>
              </a:schemeClr>
            </a:solidFill>
            <a:ln w="2857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sz="2000"/>
                <a:t>b</a:t>
              </a:r>
            </a:p>
          </p:txBody>
        </p:sp>
        <p:sp>
          <p:nvSpPr>
            <p:cNvPr id="9233" name="Rectangle 6"/>
            <p:cNvSpPr>
              <a:spLocks noChangeArrowheads="1"/>
            </p:cNvSpPr>
            <p:nvPr/>
          </p:nvSpPr>
          <p:spPr bwMode="auto">
            <a:xfrm>
              <a:off x="1008" y="1584"/>
              <a:ext cx="384" cy="528"/>
            </a:xfrm>
            <a:prstGeom prst="rect">
              <a:avLst/>
            </a:prstGeom>
            <a:solidFill>
              <a:schemeClr val="accent1">
                <a:alpha val="36862"/>
              </a:schemeClr>
            </a:solidFill>
            <a:ln w="2857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sz="2000"/>
                <a:t>c</a:t>
              </a:r>
            </a:p>
          </p:txBody>
        </p:sp>
        <p:sp>
          <p:nvSpPr>
            <p:cNvPr id="9234" name="Rectangle 7"/>
            <p:cNvSpPr>
              <a:spLocks noChangeArrowheads="1"/>
            </p:cNvSpPr>
            <p:nvPr/>
          </p:nvSpPr>
          <p:spPr bwMode="auto">
            <a:xfrm>
              <a:off x="1392" y="1584"/>
              <a:ext cx="384" cy="528"/>
            </a:xfrm>
            <a:prstGeom prst="rect">
              <a:avLst/>
            </a:prstGeom>
            <a:solidFill>
              <a:schemeClr val="accent1">
                <a:alpha val="36862"/>
              </a:schemeClr>
            </a:solidFill>
            <a:ln w="2857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sz="2000"/>
                <a:t>d</a:t>
              </a:r>
            </a:p>
          </p:txBody>
        </p:sp>
        <p:sp>
          <p:nvSpPr>
            <p:cNvPr id="9235" name="Text Box 8"/>
            <p:cNvSpPr txBox="1">
              <a:spLocks noChangeArrowheads="1"/>
            </p:cNvSpPr>
            <p:nvPr/>
          </p:nvSpPr>
          <p:spPr bwMode="auto">
            <a:xfrm>
              <a:off x="144" y="1248"/>
              <a:ext cx="67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/>
                <a:t>exposed</a:t>
              </a:r>
            </a:p>
          </p:txBody>
        </p:sp>
        <p:sp>
          <p:nvSpPr>
            <p:cNvPr id="9236" name="Text Box 9"/>
            <p:cNvSpPr txBox="1">
              <a:spLocks noChangeArrowheads="1"/>
            </p:cNvSpPr>
            <p:nvPr/>
          </p:nvSpPr>
          <p:spPr bwMode="auto">
            <a:xfrm>
              <a:off x="144" y="1632"/>
              <a:ext cx="672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/>
                <a:t>not exposed</a:t>
              </a:r>
            </a:p>
          </p:txBody>
        </p:sp>
        <p:sp>
          <p:nvSpPr>
            <p:cNvPr id="9237" name="Text Box 10"/>
            <p:cNvSpPr txBox="1">
              <a:spLocks noChangeArrowheads="1"/>
            </p:cNvSpPr>
            <p:nvPr/>
          </p:nvSpPr>
          <p:spPr bwMode="auto">
            <a:xfrm>
              <a:off x="1392" y="816"/>
              <a:ext cx="52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/>
                <a:t>not ill</a:t>
              </a:r>
            </a:p>
          </p:txBody>
        </p:sp>
        <p:sp>
          <p:nvSpPr>
            <p:cNvPr id="9238" name="Text Box 11"/>
            <p:cNvSpPr txBox="1">
              <a:spLocks noChangeArrowheads="1"/>
            </p:cNvSpPr>
            <p:nvPr/>
          </p:nvSpPr>
          <p:spPr bwMode="auto">
            <a:xfrm>
              <a:off x="1104" y="816"/>
              <a:ext cx="24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/>
                <a:t>ill</a:t>
              </a:r>
            </a:p>
          </p:txBody>
        </p:sp>
      </p:grpSp>
      <p:sp>
        <p:nvSpPr>
          <p:cNvPr id="23565" name="Text Box 13"/>
          <p:cNvSpPr txBox="1">
            <a:spLocks noChangeArrowheads="1"/>
          </p:cNvSpPr>
          <p:nvPr/>
        </p:nvSpPr>
        <p:spPr bwMode="auto">
          <a:xfrm>
            <a:off x="2971800" y="1993032"/>
            <a:ext cx="1143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dirty="0">
                <a:latin typeface="Arial Rounded MT Bold" pitchFamily="34" charset="0"/>
              </a:rPr>
              <a:t>a + b</a:t>
            </a:r>
          </a:p>
        </p:txBody>
      </p:sp>
      <p:sp>
        <p:nvSpPr>
          <p:cNvPr id="23566" name="Text Box 14"/>
          <p:cNvSpPr txBox="1">
            <a:spLocks noChangeArrowheads="1"/>
          </p:cNvSpPr>
          <p:nvPr/>
        </p:nvSpPr>
        <p:spPr bwMode="auto">
          <a:xfrm>
            <a:off x="2971800" y="2831232"/>
            <a:ext cx="1143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>
                <a:latin typeface="Arial Rounded MT Bold" pitchFamily="34" charset="0"/>
              </a:rPr>
              <a:t>c + d</a:t>
            </a:r>
          </a:p>
        </p:txBody>
      </p:sp>
      <p:sp>
        <p:nvSpPr>
          <p:cNvPr id="23567" name="Text Box 15"/>
          <p:cNvSpPr txBox="1">
            <a:spLocks noChangeArrowheads="1"/>
          </p:cNvSpPr>
          <p:nvPr/>
        </p:nvSpPr>
        <p:spPr bwMode="auto">
          <a:xfrm>
            <a:off x="2209800" y="3593232"/>
            <a:ext cx="1143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>
                <a:latin typeface="Arial Rounded MT Bold" pitchFamily="34" charset="0"/>
              </a:rPr>
              <a:t>b + d</a:t>
            </a:r>
          </a:p>
        </p:txBody>
      </p:sp>
      <p:sp>
        <p:nvSpPr>
          <p:cNvPr id="23568" name="Text Box 16"/>
          <p:cNvSpPr txBox="1">
            <a:spLocks noChangeArrowheads="1"/>
          </p:cNvSpPr>
          <p:nvPr/>
        </p:nvSpPr>
        <p:spPr bwMode="auto">
          <a:xfrm>
            <a:off x="1219200" y="3593232"/>
            <a:ext cx="914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>
                <a:latin typeface="Arial Rounded MT Bold" pitchFamily="34" charset="0"/>
              </a:rPr>
              <a:t>a + c</a:t>
            </a:r>
          </a:p>
        </p:txBody>
      </p:sp>
      <p:sp>
        <p:nvSpPr>
          <p:cNvPr id="23571" name="Rectangle 19"/>
          <p:cNvSpPr>
            <a:spLocks noChangeArrowheads="1"/>
          </p:cNvSpPr>
          <p:nvPr/>
        </p:nvSpPr>
        <p:spPr bwMode="auto">
          <a:xfrm>
            <a:off x="4038600" y="2831232"/>
            <a:ext cx="4648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-US" sz="2400" dirty="0">
                <a:latin typeface="Arial Rounded MT Bold" pitchFamily="34" charset="0"/>
              </a:rPr>
              <a:t>Total number not exposed</a:t>
            </a:r>
          </a:p>
        </p:txBody>
      </p:sp>
      <p:sp>
        <p:nvSpPr>
          <p:cNvPr id="23572" name="Rectangle 20"/>
          <p:cNvSpPr>
            <a:spLocks noChangeArrowheads="1"/>
          </p:cNvSpPr>
          <p:nvPr/>
        </p:nvSpPr>
        <p:spPr bwMode="auto">
          <a:xfrm>
            <a:off x="1724000" y="5204048"/>
            <a:ext cx="4648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-US" sz="2400" dirty="0">
                <a:latin typeface="Arial Rounded MT Bold" pitchFamily="34" charset="0"/>
              </a:rPr>
              <a:t>Total number of cases/ill</a:t>
            </a:r>
          </a:p>
        </p:txBody>
      </p:sp>
      <p:sp>
        <p:nvSpPr>
          <p:cNvPr id="23573" name="Line 21"/>
          <p:cNvSpPr>
            <a:spLocks noChangeShapeType="1"/>
          </p:cNvSpPr>
          <p:nvPr/>
        </p:nvSpPr>
        <p:spPr bwMode="auto">
          <a:xfrm flipH="1">
            <a:off x="1600200" y="4050432"/>
            <a:ext cx="0" cy="1371600"/>
          </a:xfrm>
          <a:prstGeom prst="line">
            <a:avLst/>
          </a:prstGeom>
          <a:noFill/>
          <a:ln w="38100">
            <a:solidFill>
              <a:srgbClr val="0033CC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574" name="Rectangle 22"/>
          <p:cNvSpPr>
            <a:spLocks noChangeArrowheads="1"/>
          </p:cNvSpPr>
          <p:nvPr/>
        </p:nvSpPr>
        <p:spPr bwMode="auto">
          <a:xfrm>
            <a:off x="2209800" y="4583832"/>
            <a:ext cx="533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-US" sz="2400">
                <a:latin typeface="Arial Rounded MT Bold" pitchFamily="34" charset="0"/>
              </a:rPr>
              <a:t>Total number of controls/not ill</a:t>
            </a:r>
          </a:p>
        </p:txBody>
      </p:sp>
      <p:sp>
        <p:nvSpPr>
          <p:cNvPr id="23575" name="Line 23"/>
          <p:cNvSpPr>
            <a:spLocks noChangeShapeType="1"/>
          </p:cNvSpPr>
          <p:nvPr/>
        </p:nvSpPr>
        <p:spPr bwMode="auto">
          <a:xfrm flipH="1">
            <a:off x="2514600" y="3974232"/>
            <a:ext cx="0" cy="685800"/>
          </a:xfrm>
          <a:prstGeom prst="line">
            <a:avLst/>
          </a:prstGeom>
          <a:noFill/>
          <a:ln w="38100">
            <a:solidFill>
              <a:srgbClr val="0033CC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230" name="Rectangle 24"/>
          <p:cNvSpPr>
            <a:spLocks noChangeArrowheads="1"/>
          </p:cNvSpPr>
          <p:nvPr/>
        </p:nvSpPr>
        <p:spPr bwMode="auto">
          <a:xfrm>
            <a:off x="76200" y="265584"/>
            <a:ext cx="90678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lang="en-US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Reminder (1) Two-by-two Table </a:t>
            </a:r>
          </a:p>
        </p:txBody>
      </p:sp>
    </p:spTree>
    <p:extLst>
      <p:ext uri="{BB962C8B-B14F-4D97-AF65-F5344CB8AC3E}">
        <p14:creationId xmlns:p14="http://schemas.microsoft.com/office/powerpoint/2010/main" val="2567081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1000"/>
                                        <p:tgtEl>
                                          <p:spTgt spid="23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23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1000"/>
                                        <p:tgtEl>
                                          <p:spTgt spid="23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23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1000"/>
                                        <p:tgtEl>
                                          <p:spTgt spid="23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  <p:bldP spid="23571" grpId="0"/>
      <p:bldP spid="23572" grpId="0"/>
      <p:bldP spid="23573" grpId="0" animBg="1"/>
      <p:bldP spid="23574" grpId="0"/>
      <p:bldP spid="2357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Reminder (2) Measure of Association Attack Rate</a:t>
            </a:r>
          </a:p>
        </p:txBody>
      </p:sp>
      <p:sp>
        <p:nvSpPr>
          <p:cNvPr id="10244" name="Line 7"/>
          <p:cNvSpPr>
            <a:spLocks noChangeShapeType="1"/>
          </p:cNvSpPr>
          <p:nvPr/>
        </p:nvSpPr>
        <p:spPr bwMode="auto">
          <a:xfrm>
            <a:off x="3581400" y="2819400"/>
            <a:ext cx="5029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228600" y="2468563"/>
            <a:ext cx="42672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800" b="1" dirty="0">
                <a:latin typeface="Arial Rounded MT Bold" pitchFamily="34" charset="0"/>
              </a:rPr>
              <a:t>Attack Rate (AR) =</a:t>
            </a:r>
            <a:r>
              <a:rPr lang="en-US" dirty="0"/>
              <a:t> </a:t>
            </a:r>
            <a:r>
              <a:rPr lang="en-US" sz="3200" dirty="0"/>
              <a:t> </a:t>
            </a: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3897313" y="2822575"/>
            <a:ext cx="46370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Arial Rounded MT Bold" pitchFamily="34" charset="0"/>
              </a:rPr>
              <a:t>Number of population at risk</a:t>
            </a:r>
          </a:p>
        </p:txBody>
      </p:sp>
      <p:sp>
        <p:nvSpPr>
          <p:cNvPr id="10247" name="Rectangle 8"/>
          <p:cNvSpPr>
            <a:spLocks noChangeArrowheads="1"/>
          </p:cNvSpPr>
          <p:nvPr/>
        </p:nvSpPr>
        <p:spPr bwMode="auto">
          <a:xfrm>
            <a:off x="3886200" y="2362200"/>
            <a:ext cx="4724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400" dirty="0">
                <a:latin typeface="Arial Rounded MT Bold" pitchFamily="34" charset="0"/>
              </a:rPr>
              <a:t>Number of people who are ill </a:t>
            </a:r>
          </a:p>
        </p:txBody>
      </p:sp>
      <p:sp>
        <p:nvSpPr>
          <p:cNvPr id="73738" name="Text Box 10"/>
          <p:cNvSpPr txBox="1">
            <a:spLocks noChangeArrowheads="1"/>
          </p:cNvSpPr>
          <p:nvPr/>
        </p:nvSpPr>
        <p:spPr bwMode="auto">
          <a:xfrm>
            <a:off x="0" y="5271120"/>
            <a:ext cx="9144000" cy="369332"/>
          </a:xfrm>
          <a:prstGeom prst="rect">
            <a:avLst/>
          </a:prstGeom>
          <a:solidFill>
            <a:schemeClr val="accent1">
              <a:alpha val="52156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dirty="0"/>
              <a:t>Attack rate close to 1 might give us an idea on the possible cause of the disease</a:t>
            </a:r>
          </a:p>
        </p:txBody>
      </p:sp>
      <p:sp>
        <p:nvSpPr>
          <p:cNvPr id="10249" name="Rectangle 1"/>
          <p:cNvSpPr>
            <a:spLocks noChangeArrowheads="1"/>
          </p:cNvSpPr>
          <p:nvPr/>
        </p:nvSpPr>
        <p:spPr bwMode="auto">
          <a:xfrm>
            <a:off x="838200" y="4509120"/>
            <a:ext cx="7315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/>
              <a:t>An attack rate is defined as the proportion of those who became ill after a specified exposure.</a:t>
            </a:r>
          </a:p>
        </p:txBody>
      </p:sp>
      <p:sp>
        <p:nvSpPr>
          <p:cNvPr id="10" name="Line 7"/>
          <p:cNvSpPr>
            <a:spLocks noChangeShapeType="1"/>
          </p:cNvSpPr>
          <p:nvPr/>
        </p:nvSpPr>
        <p:spPr bwMode="auto">
          <a:xfrm>
            <a:off x="3995936" y="3832721"/>
            <a:ext cx="324036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4283968" y="3835896"/>
            <a:ext cx="162018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dirty="0">
                <a:latin typeface="Arial Rounded MT Bold" pitchFamily="34" charset="0"/>
              </a:rPr>
              <a:t>a + b</a:t>
            </a: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4283968" y="3375521"/>
            <a:ext cx="151216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Arial Rounded MT Bold" pitchFamily="34" charset="0"/>
              </a:rPr>
              <a:t>a</a:t>
            </a:r>
          </a:p>
        </p:txBody>
      </p:sp>
      <p:sp>
        <p:nvSpPr>
          <p:cNvPr id="2" name="Rectangle 1"/>
          <p:cNvSpPr/>
          <p:nvPr/>
        </p:nvSpPr>
        <p:spPr>
          <a:xfrm>
            <a:off x="3176136" y="3444514"/>
            <a:ext cx="5277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>
                <a:latin typeface="Arial Rounded MT Bold" pitchFamily="34" charset="0"/>
              </a:rPr>
              <a:t>=</a:t>
            </a:r>
            <a:r>
              <a:rPr lang="en-US" sz="2800" b="1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20463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73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5928151C-DAE2-4908-B31D-CBC2D7214E9F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1533</TotalTime>
  <Words>790</Words>
  <Application>Microsoft Office PowerPoint</Application>
  <PresentationFormat>On-screen Show (4:3)</PresentationFormat>
  <Paragraphs>140</Paragraphs>
  <Slides>18</Slides>
  <Notes>5</Notes>
  <HiddenSlides>9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Arial Narrow</vt:lpstr>
      <vt:lpstr>Arial Rounded MT Bold</vt:lpstr>
      <vt:lpstr>Calibri</vt:lpstr>
      <vt:lpstr>Courier New</vt:lpstr>
      <vt:lpstr>Office Theme</vt:lpstr>
      <vt:lpstr>RC 59 Template EN</vt:lpstr>
      <vt:lpstr>B4.1 Le jeu de cartes d’Obi:une façon ludique de conduire une investigation épidémiologique Durée: 60 minutes</vt:lpstr>
      <vt:lpstr>Objectifs d’apprentissage</vt:lpstr>
      <vt:lpstr>Le jeu de cartes d’Obi</vt:lpstr>
      <vt:lpstr>Scénario</vt:lpstr>
      <vt:lpstr>Légende des cartes – Carte-personnage</vt:lpstr>
      <vt:lpstr>Légende des cartes – Carte-aliment</vt:lpstr>
      <vt:lpstr>Instructions</vt:lpstr>
      <vt:lpstr> </vt:lpstr>
      <vt:lpstr>Reminder (2) Measure of Association Attack Rate</vt:lpstr>
      <vt:lpstr>Reminder (3) Measure of Association Relative Risk</vt:lpstr>
      <vt:lpstr>Debriefing (1) Line-listing</vt:lpstr>
      <vt:lpstr>Debriefing (2a)  Food-specific attack rate</vt:lpstr>
      <vt:lpstr>Debriefing (2b, 2c)  </vt:lpstr>
      <vt:lpstr>Debriefing (3b)</vt:lpstr>
      <vt:lpstr>Debriefing (4) Epidemic curve</vt:lpstr>
      <vt:lpstr>Summary</vt:lpstr>
      <vt:lpstr>Clause de non-responsabilité</vt:lpstr>
      <vt:lpstr>PowerPoint Presentation</vt:lpstr>
    </vt:vector>
  </TitlesOfParts>
  <Company>WHO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Outbreak Investigation</dc:title>
  <dc:creator>BAYUGO, Yolanda</dc:creator>
  <cp:lastModifiedBy>GOMEZ, Paula</cp:lastModifiedBy>
  <cp:revision>99</cp:revision>
  <dcterms:created xsi:type="dcterms:W3CDTF">2014-01-23T08:52:44Z</dcterms:created>
  <dcterms:modified xsi:type="dcterms:W3CDTF">2018-06-13T14:08:41Z</dcterms:modified>
</cp:coreProperties>
</file>